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League Spartan" charset="1" panose="000008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6.jpe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7.jpe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8.jpe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9.jpe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20.jpe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465" t="0" r="0" b="0"/>
          <a:stretch>
            <a:fillRect/>
          </a:stretch>
        </p:blipFill>
        <p:spPr>
          <a:xfrm flipH="false" flipV="false" rot="0">
            <a:off x="10547897" y="-2285503"/>
            <a:ext cx="11321066" cy="4571006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987618" y="1986618"/>
            <a:ext cx="8300382" cy="830038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6350000"/>
                  </a:moveTo>
                  <a:lnTo>
                    <a:pt x="6350000" y="6350000"/>
                  </a:lnTo>
                  <a:lnTo>
                    <a:pt x="6350000" y="0"/>
                  </a:lnTo>
                  <a:cubicBezTo>
                    <a:pt x="2843530" y="0"/>
                    <a:pt x="0" y="2843530"/>
                    <a:pt x="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25000" r="-25000" t="0" b="0"/>
              </a:stretch>
            </a:blip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21164" b="0"/>
          <a:stretch>
            <a:fillRect/>
          </a:stretch>
        </p:blipFill>
        <p:spPr>
          <a:xfrm flipH="false" flipV="false" rot="303383">
            <a:off x="-5491748" y="6972797"/>
            <a:ext cx="18017828" cy="457100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788677" y="2702805"/>
            <a:ext cx="14710646" cy="1767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419"/>
              </a:lnSpc>
            </a:pPr>
            <a:r>
              <a:rPr lang="en-US" sz="10299">
                <a:solidFill>
                  <a:srgbClr val="5E75C1"/>
                </a:solidFill>
                <a:latin typeface="League Spartan"/>
              </a:rPr>
              <a:t>Types of Networking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07237" y="4420474"/>
            <a:ext cx="7273527" cy="1767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419"/>
              </a:lnSpc>
            </a:pPr>
            <a:r>
              <a:rPr lang="en-US" sz="10299">
                <a:solidFill>
                  <a:srgbClr val="F289A7"/>
                </a:solidFill>
                <a:latin typeface="League Spartan"/>
              </a:rPr>
              <a:t>Media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538600" y="-230937"/>
            <a:ext cx="8630062" cy="863006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117125" y="-6222062"/>
            <a:ext cx="8630062" cy="863006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328050" y="8711912"/>
            <a:ext cx="8630062" cy="863006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383412" y="2632395"/>
            <a:ext cx="843021" cy="843021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4474214" y="2723197"/>
            <a:ext cx="661416" cy="66141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A6F92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383412" y="4046896"/>
            <a:ext cx="843021" cy="843021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4474214" y="4137699"/>
            <a:ext cx="661416" cy="661416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A6F92"/>
            </a:solidFill>
          </p:spPr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383412" y="5461398"/>
            <a:ext cx="843021" cy="843021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4474214" y="5552201"/>
            <a:ext cx="661416" cy="661416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A6F92"/>
            </a:solidFill>
          </p:spPr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383412" y="6875900"/>
            <a:ext cx="843021" cy="843021"/>
          </a:xfrm>
          <a:prstGeom prst="rect">
            <a:avLst/>
          </a:prstGeom>
        </p:spPr>
      </p:pic>
      <p:grpSp>
        <p:nvGrpSpPr>
          <p:cNvPr name="Group 15" id="15"/>
          <p:cNvGrpSpPr/>
          <p:nvPr/>
        </p:nvGrpSpPr>
        <p:grpSpPr>
          <a:xfrm rot="0">
            <a:off x="4474214" y="6966702"/>
            <a:ext cx="661416" cy="661416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A6F92"/>
            </a:solidFill>
          </p:spPr>
        </p:sp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383412" y="8290402"/>
            <a:ext cx="843021" cy="843021"/>
          </a:xfrm>
          <a:prstGeom prst="rect">
            <a:avLst/>
          </a:prstGeom>
        </p:spPr>
      </p:pic>
      <p:grpSp>
        <p:nvGrpSpPr>
          <p:cNvPr name="Group 18" id="18"/>
          <p:cNvGrpSpPr/>
          <p:nvPr/>
        </p:nvGrpSpPr>
        <p:grpSpPr>
          <a:xfrm rot="0">
            <a:off x="4474214" y="8381204"/>
            <a:ext cx="661416" cy="661416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A6F92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4193277" y="904875"/>
            <a:ext cx="2847688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59"/>
              </a:lnSpc>
            </a:pPr>
            <a:r>
              <a:rPr lang="en-US" sz="6399">
                <a:solidFill>
                  <a:srgbClr val="5E75C1"/>
                </a:solidFill>
                <a:latin typeface="League Spartan"/>
              </a:rPr>
              <a:t>Types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48716" y="912330"/>
            <a:ext cx="10510584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59"/>
              </a:lnSpc>
            </a:pPr>
            <a:r>
              <a:rPr lang="en-US" sz="6399">
                <a:solidFill>
                  <a:srgbClr val="F289A7"/>
                </a:solidFill>
                <a:latin typeface="League Spartan"/>
              </a:rPr>
              <a:t>Of Networking Media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617122" y="2510280"/>
            <a:ext cx="511087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C2406B"/>
                </a:solidFill>
                <a:latin typeface="Glacial Indifference Bold"/>
              </a:rPr>
              <a:t>TWISTED PAIR CABLE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510331" y="2784095"/>
            <a:ext cx="58918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CFCFC"/>
                </a:solidFill>
                <a:latin typeface="League Spartan Bold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510331" y="4198597"/>
            <a:ext cx="58918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CFCFC"/>
                </a:solidFill>
                <a:latin typeface="League Spartan Bold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510331" y="5610241"/>
            <a:ext cx="58918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CFCFC"/>
                </a:solidFill>
                <a:latin typeface="League Spartan Bold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510331" y="7027600"/>
            <a:ext cx="58918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CFCFC"/>
                </a:solidFill>
                <a:latin typeface="League Spartan Bold"/>
              </a:rPr>
              <a:t>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510331" y="8439245"/>
            <a:ext cx="58918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CFCFC"/>
                </a:solidFill>
                <a:latin typeface="League Spartan Bold"/>
              </a:rPr>
              <a:t>5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617122" y="3924782"/>
            <a:ext cx="511087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C2406B"/>
                </a:solidFill>
                <a:latin typeface="Glacial Indifference Bold"/>
              </a:rPr>
              <a:t>COAXIAL CABLE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617122" y="5339284"/>
            <a:ext cx="511087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C2406B"/>
                </a:solidFill>
                <a:latin typeface="Glacial Indifference Bold"/>
              </a:rPr>
              <a:t>FIBER-OPTIC CABLE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5617122" y="6753786"/>
            <a:ext cx="511087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C2406B"/>
                </a:solidFill>
                <a:latin typeface="Glacial Indifference Bold"/>
              </a:rPr>
              <a:t>WIRELESS MEDIA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617122" y="8168288"/>
            <a:ext cx="553386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C2406B"/>
                </a:solidFill>
                <a:latin typeface="Glacial Indifference Bold"/>
              </a:rPr>
              <a:t>SATELLITE COMMUNICATION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50564" y="1028700"/>
            <a:ext cx="15908736" cy="703961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28033" y="2008771"/>
            <a:ext cx="4991550" cy="499155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201734" y="-6309737"/>
            <a:ext cx="8630062" cy="863006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5066641" y="-6309737"/>
            <a:ext cx="8630062" cy="8630062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902692" y="8434819"/>
            <a:ext cx="23214947" cy="307598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567572" y="2263175"/>
            <a:ext cx="8152323" cy="6048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43"/>
              </a:lnSpc>
            </a:pPr>
            <a:r>
              <a:rPr lang="en-US" sz="2674">
                <a:solidFill>
                  <a:srgbClr val="000000"/>
                </a:solidFill>
                <a:latin typeface="Glacial Indifference"/>
              </a:rPr>
              <a:t>Network media, also known as network communication media, refers to the physical channels or pathways used for transmitting data between two or more devices in a computer network.</a:t>
            </a:r>
          </a:p>
          <a:p>
            <a:pPr>
              <a:lnSpc>
                <a:spcPts val="3743"/>
              </a:lnSpc>
            </a:pPr>
          </a:p>
          <a:p>
            <a:pPr>
              <a:lnSpc>
                <a:spcPts val="3743"/>
              </a:lnSpc>
            </a:pPr>
            <a:r>
              <a:rPr lang="en-US" sz="2674">
                <a:solidFill>
                  <a:srgbClr val="000000"/>
                </a:solidFill>
                <a:latin typeface="Glacial Indifference"/>
              </a:rPr>
              <a:t>There are several types of network media, including wired and wireless technologies. Wired network media uses physical cables, such as twisted pair, coaxial, or fiber-optic cables, to transmit data. On the other hand, wireless network media uses radio waves or infrared signals to transmit data through the air without the need for physical cables.</a:t>
            </a:r>
          </a:p>
          <a:p>
            <a:pPr>
              <a:lnSpc>
                <a:spcPts val="3603"/>
              </a:lnSpc>
            </a:pP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31458" y="2502184"/>
            <a:ext cx="3984700" cy="4004723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5877515" y="1279791"/>
            <a:ext cx="6532970" cy="72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59"/>
              </a:lnSpc>
            </a:pPr>
            <a:r>
              <a:rPr lang="en-US" sz="3999">
                <a:solidFill>
                  <a:srgbClr val="C2406B"/>
                </a:solidFill>
                <a:latin typeface="Glacial Indifference Bold"/>
              </a:rPr>
              <a:t>Networking Media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80362" y="1028700"/>
            <a:ext cx="15286688" cy="676436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28033" y="2008771"/>
            <a:ext cx="4991550" cy="4991550"/>
          </a:xfrm>
          <a:prstGeom prst="rect">
            <a:avLst/>
          </a:prstGeom>
        </p:spPr>
      </p:pic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279399" y="2260146"/>
            <a:ext cx="4488818" cy="4488800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30993" r="-30993" t="0" b="0"/>
              </a:stretch>
            </a:blip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201734" y="-6309737"/>
            <a:ext cx="8630062" cy="863006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5066641" y="-6309737"/>
            <a:ext cx="8630062" cy="863006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902692" y="8434819"/>
            <a:ext cx="23214947" cy="307598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293874" y="3696293"/>
            <a:ext cx="8435580" cy="2259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6"/>
              </a:lnSpc>
            </a:pPr>
            <a:r>
              <a:rPr lang="en-US" sz="3197">
                <a:solidFill>
                  <a:srgbClr val="000000"/>
                </a:solidFill>
                <a:latin typeface="Glacial Indifference"/>
              </a:rPr>
              <a:t>It consists of pairs of wires twisted together and is commonly used for Ethernet networks. Twisted pair cables can be shielded or unshielded, and they are suitable for shorter distances.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11030" y="2856366"/>
            <a:ext cx="6532970" cy="72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59"/>
              </a:lnSpc>
            </a:pPr>
            <a:r>
              <a:rPr lang="en-US" sz="3999">
                <a:solidFill>
                  <a:srgbClr val="C2406B"/>
                </a:solidFill>
                <a:latin typeface="Glacial Indifference Bold"/>
              </a:rPr>
              <a:t>TWISTED PAIR CABLE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80362" y="1028700"/>
            <a:ext cx="15286688" cy="676436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28033" y="2008771"/>
            <a:ext cx="4991550" cy="4991550"/>
          </a:xfrm>
          <a:prstGeom prst="rect">
            <a:avLst/>
          </a:prstGeom>
        </p:spPr>
      </p:pic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279399" y="2260146"/>
            <a:ext cx="4488818" cy="4488800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r="0" t="0" b="0"/>
              </a:stretch>
            </a:blip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201734" y="-6309737"/>
            <a:ext cx="8630062" cy="863006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5066641" y="-6309737"/>
            <a:ext cx="8630062" cy="863006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902692" y="8434819"/>
            <a:ext cx="23214947" cy="307598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592453" y="3748571"/>
            <a:ext cx="8137000" cy="2802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20"/>
              </a:lnSpc>
            </a:pPr>
            <a:r>
              <a:rPr lang="en-US" sz="3157">
                <a:solidFill>
                  <a:srgbClr val="000000"/>
                </a:solidFill>
                <a:latin typeface="Glacial Indifference"/>
              </a:rPr>
              <a:t>It consists of a central conductor surrounded by an insulating layer, a shield, and an outer jacket. Coaxial cable is used in cable TV and can support higher bandwidths than twisted pair cables.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11030" y="2856366"/>
            <a:ext cx="6532970" cy="72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59"/>
              </a:lnSpc>
            </a:pPr>
            <a:r>
              <a:rPr lang="en-US" sz="3999">
                <a:solidFill>
                  <a:srgbClr val="C2406B"/>
                </a:solidFill>
                <a:latin typeface="Glacial Indifference Bold"/>
              </a:rPr>
              <a:t>COAXIAL CABLE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06684" y="7459685"/>
            <a:ext cx="305225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CFCFC"/>
                </a:solidFill>
                <a:latin typeface="Glacial Indifference"/>
              </a:rPr>
              <a:t>Read More   &gt;&gt;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80362" y="1028700"/>
            <a:ext cx="15286688" cy="676436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28033" y="2008771"/>
            <a:ext cx="4991550" cy="4991550"/>
          </a:xfrm>
          <a:prstGeom prst="rect">
            <a:avLst/>
          </a:prstGeom>
        </p:spPr>
      </p:pic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279399" y="2260146"/>
            <a:ext cx="4488818" cy="4488800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58832" r="-58832" t="0" b="0"/>
              </a:stretch>
            </a:blip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201734" y="-6309737"/>
            <a:ext cx="8630062" cy="863006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5066641" y="-6309737"/>
            <a:ext cx="8630062" cy="863006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902692" y="8434819"/>
            <a:ext cx="23214947" cy="307598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592453" y="3758096"/>
            <a:ext cx="8170128" cy="3542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73"/>
              </a:lnSpc>
            </a:pPr>
            <a:r>
              <a:rPr lang="en-US" sz="3337">
                <a:solidFill>
                  <a:srgbClr val="000000"/>
                </a:solidFill>
                <a:latin typeface="Glacial Indifference"/>
              </a:rPr>
              <a:t>It uses light signals to transmit data through a glass or plastic fiber. Fiber-optic cables can support very high bandwidths and are immune to electromagnetic interference, making them suitable for long-distance networks.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11030" y="2856366"/>
            <a:ext cx="6532970" cy="72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59"/>
              </a:lnSpc>
            </a:pPr>
            <a:r>
              <a:rPr lang="en-US" sz="3999">
                <a:solidFill>
                  <a:srgbClr val="C2406B"/>
                </a:solidFill>
                <a:latin typeface="Glacial Indifference Bold"/>
              </a:rPr>
              <a:t>FIBER-OPTIC CABLE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06684" y="7459685"/>
            <a:ext cx="305225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CFCFC"/>
                </a:solidFill>
                <a:latin typeface="Glacial Indifference"/>
              </a:rPr>
              <a:t>Read More   &gt;&gt;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80362" y="1028700"/>
            <a:ext cx="15286688" cy="676436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28033" y="2008771"/>
            <a:ext cx="4991550" cy="4991550"/>
          </a:xfrm>
          <a:prstGeom prst="rect">
            <a:avLst/>
          </a:prstGeom>
        </p:spPr>
      </p:pic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279399" y="2260146"/>
            <a:ext cx="4488818" cy="4488800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18586" r="-18586" t="0" b="0"/>
              </a:stretch>
            </a:blip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201734" y="-6309737"/>
            <a:ext cx="8630062" cy="863006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5066641" y="-6309737"/>
            <a:ext cx="8630062" cy="863006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902692" y="8434819"/>
            <a:ext cx="23214947" cy="307598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592453" y="3758096"/>
            <a:ext cx="8269944" cy="3320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74"/>
              </a:lnSpc>
            </a:pPr>
            <a:r>
              <a:rPr lang="en-US" sz="3124">
                <a:solidFill>
                  <a:srgbClr val="000000"/>
                </a:solidFill>
                <a:latin typeface="Glacial Indifference"/>
              </a:rPr>
              <a:t>It includes radio waves and microwaves for transmitting data through the air. Wireless networks are convenient and flexible, but they can be susceptible to interference and have limited bandwidths.</a:t>
            </a:r>
          </a:p>
          <a:p>
            <a:pPr>
              <a:lnSpc>
                <a:spcPts val="4374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611030" y="2856366"/>
            <a:ext cx="6532970" cy="72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59"/>
              </a:lnSpc>
            </a:pPr>
            <a:r>
              <a:rPr lang="en-US" sz="3999">
                <a:solidFill>
                  <a:srgbClr val="C2406B"/>
                </a:solidFill>
                <a:latin typeface="Glacial Indifference Bold"/>
              </a:rPr>
              <a:t>WIRELESS MEDIA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06684" y="7459685"/>
            <a:ext cx="305225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CFCFC"/>
                </a:solidFill>
                <a:latin typeface="Glacial Indifference"/>
              </a:rPr>
              <a:t>Read More   &gt;&gt;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80362" y="1028700"/>
            <a:ext cx="15286688" cy="676436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028033" y="2008771"/>
            <a:ext cx="4991550" cy="4991550"/>
          </a:xfrm>
          <a:prstGeom prst="rect">
            <a:avLst/>
          </a:prstGeom>
        </p:spPr>
      </p:pic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279399" y="2260146"/>
            <a:ext cx="4488818" cy="4488800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r="0" t="-20755" b="-20755"/>
              </a:stretch>
            </a:blip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201734" y="-6309737"/>
            <a:ext cx="8630062" cy="8630062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5066641" y="-6309737"/>
            <a:ext cx="8630062" cy="863006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902692" y="8434819"/>
            <a:ext cx="23214947" cy="307598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592453" y="3758096"/>
            <a:ext cx="8435580" cy="3438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33"/>
              </a:lnSpc>
            </a:pPr>
            <a:r>
              <a:rPr lang="en-US" sz="3237">
                <a:solidFill>
                  <a:srgbClr val="000000"/>
                </a:solidFill>
                <a:latin typeface="Glacial Indifference"/>
              </a:rPr>
              <a:t>It involves the use of orbiting satellites to transmit data over long distances. Satellite communication is often used for remote locations where other forms of communication are not available or practical.</a:t>
            </a:r>
          </a:p>
          <a:p>
            <a:pPr>
              <a:lnSpc>
                <a:spcPts val="4533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611030" y="2856366"/>
            <a:ext cx="7329182" cy="72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59"/>
              </a:lnSpc>
            </a:pPr>
            <a:r>
              <a:rPr lang="en-US" sz="3999">
                <a:solidFill>
                  <a:srgbClr val="C2406B"/>
                </a:solidFill>
                <a:latin typeface="Glacial Indifference Bold"/>
              </a:rPr>
              <a:t>SATELLITE COMMUNICATION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06684" y="7459685"/>
            <a:ext cx="305225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CFCFC"/>
                </a:solidFill>
                <a:latin typeface="Glacial Indifference"/>
              </a:rPr>
              <a:t>Read More   &gt;&gt;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2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21164" b="0"/>
          <a:stretch>
            <a:fillRect/>
          </a:stretch>
        </p:blipFill>
        <p:spPr>
          <a:xfrm flipH="false" flipV="false" rot="0">
            <a:off x="-1093652" y="7766685"/>
            <a:ext cx="19046528" cy="4831981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521315" y="0"/>
            <a:ext cx="7766685" cy="7766685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true" flipV="false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6350000" y="0"/>
                  </a:moveTo>
                  <a:cubicBezTo>
                    <a:pt x="6350000" y="3506470"/>
                    <a:pt x="3506470" y="6350000"/>
                    <a:pt x="0" y="6350000"/>
                  </a:cubicBezTo>
                  <a:lnTo>
                    <a:pt x="0" y="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4"/>
              <a:stretch>
                <a:fillRect l="-10912" r="-39181" t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3960615"/>
            <a:ext cx="12786465" cy="2127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385"/>
              </a:lnSpc>
            </a:pPr>
            <a:r>
              <a:rPr lang="en-US" sz="12418">
                <a:solidFill>
                  <a:srgbClr val="596EB6"/>
                </a:solidFill>
                <a:latin typeface="League Spartan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DAFhpoNnYpE</dc:identifier>
  <dcterms:modified xsi:type="dcterms:W3CDTF">2011-08-01T06:04:30Z</dcterms:modified>
  <cp:revision>1</cp:revision>
  <dc:title>Types of Networking</dc:title>
</cp:coreProperties>
</file>

<file path=docProps/thumbnail.jpeg>
</file>